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4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2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20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7295" y="58011"/>
            <a:ext cx="9170043" cy="619268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Я </a:t>
            </a:r>
            <a:r>
              <a:rPr lang="ru-RU" sz="3600" b="1" dirty="0">
                <a:solidFill>
                  <a:schemeClr val="bg1"/>
                </a:solidFill>
              </a:rPr>
              <a:t>живу на улице героя"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Улица Жолудева </a:t>
            </a:r>
            <a:r>
              <a:rPr lang="ru-RU" sz="3600" b="1" dirty="0">
                <a:solidFill>
                  <a:schemeClr val="bg1"/>
                </a:solidFill>
              </a:rPr>
              <a:t>Виктора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Григорьевича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308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Волгоградская региональная акция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Приуроченная к празднованию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77-й  годовщины Победы в Великой Отечественной Войне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363112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4668" y="404664"/>
            <a:ext cx="5544616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Улица имени Жолудева в </a:t>
            </a:r>
            <a:r>
              <a:rPr lang="ru-RU" dirty="0" err="1">
                <a:solidFill>
                  <a:schemeClr val="bg1"/>
                </a:solidFill>
              </a:rPr>
              <a:t>Тракторозаводском</a:t>
            </a:r>
            <a:r>
              <a:rPr lang="ru-RU" dirty="0">
                <a:solidFill>
                  <a:schemeClr val="bg1"/>
                </a:solidFill>
              </a:rPr>
              <a:t> районе Волгограда названа в честь генерал-майора, Героя Советского Союза Жолудева Виктора Григорьевича. Будущий советский военачальник родился в 1905 году в г. Угличе Ярославской области. Шестнадцатилетним юношей вступил добровольцем в ряды Красной Армии и остался в ней навсегда. На фронтах Великой Отечественной войны с октября 1941 года.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312368" cy="373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63224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6006084"/>
      </p:ext>
    </p:extLst>
  </p:cSld>
  <p:clrMapOvr>
    <a:masterClrMapping/>
  </p:clrMapOvr>
  <p:transition spd="slow" advTm="2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Жолудев Виктор Григорьевич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5868144" cy="49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Родился </a:t>
            </a:r>
            <a:r>
              <a:rPr lang="ru-RU" dirty="0">
                <a:solidFill>
                  <a:schemeClr val="bg1"/>
                </a:solidFill>
              </a:rPr>
              <a:t>22 марта 1905 года в городе Углич Ярославской губернии в семье рабочего. После получения неполного среднего образования в четырнадцать лет пошёл работать плотогоном на Волгу. С переездом в Москву в 1921 году, Виктор Григорьевич Жолудев работал в порту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августе 1939 года Виктор Григорьевич Жолудев назначен на должность заместителя начальника отдела боевой подготовки штаба Приволжского Военного Округа, а с января 1940 года он исполнял должности командира сначала 20-ой, а затем 18-ой запасных стрелковых бригад, дислоцировавшихся в городе </a:t>
            </a:r>
            <a:r>
              <a:rPr lang="ru-RU" dirty="0" smtClean="0">
                <a:solidFill>
                  <a:schemeClr val="bg1"/>
                </a:solidFill>
              </a:rPr>
              <a:t>Казани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0" y="1988840"/>
            <a:ext cx="3257010" cy="478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5724278"/>
      </p:ext>
    </p:extLst>
  </p:cSld>
  <p:clrMapOvr>
    <a:masterClrMapping/>
  </p:clrMapOvr>
  <p:transition spd="slow" advTm="2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Великая Отечественная Война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88569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К концу июля части группы </a:t>
            </a:r>
            <a:r>
              <a:rPr lang="ru-RU" sz="2000" dirty="0" smtClean="0">
                <a:solidFill>
                  <a:schemeClr val="bg1"/>
                </a:solidFill>
              </a:rPr>
              <a:t>армий Юг</a:t>
            </a:r>
            <a:r>
              <a:rPr lang="ru-RU" sz="2000" dirty="0">
                <a:solidFill>
                  <a:schemeClr val="bg1"/>
                </a:solidFill>
              </a:rPr>
              <a:t>, достигли Киевского 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укреплённого</a:t>
            </a:r>
            <a:r>
              <a:rPr lang="ru-RU" sz="2000" dirty="0">
                <a:solidFill>
                  <a:schemeClr val="bg1"/>
                </a:solidFill>
              </a:rPr>
              <a:t> района, где захватили аэродром и посёлок </a:t>
            </a:r>
            <a:r>
              <a:rPr lang="ru-RU" sz="2000" dirty="0" err="1" smtClean="0">
                <a:solidFill>
                  <a:schemeClr val="bg1"/>
                </a:solidFill>
              </a:rPr>
              <a:t>Жуляны</a:t>
            </a:r>
            <a:r>
              <a:rPr lang="ru-RU" sz="2000" dirty="0" smtClean="0">
                <a:solidFill>
                  <a:schemeClr val="bg1"/>
                </a:solidFill>
              </a:rPr>
              <a:t> в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пригороде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 Киева. 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Командующий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Юго-Западным</a:t>
            </a:r>
            <a:r>
              <a:rPr lang="ru-RU" sz="2000" dirty="0">
                <a:solidFill>
                  <a:schemeClr val="bg1"/>
                </a:solidFill>
              </a:rPr>
              <a:t> фронтом М. П. </a:t>
            </a:r>
            <a:r>
              <a:rPr lang="ru-RU" sz="2000" dirty="0" err="1">
                <a:solidFill>
                  <a:schemeClr val="bg1"/>
                </a:solidFill>
              </a:rPr>
              <a:t>Кирпонос</a:t>
            </a:r>
            <a:r>
              <a:rPr lang="ru-RU" sz="2000" dirty="0">
                <a:solidFill>
                  <a:schemeClr val="bg1"/>
                </a:solidFill>
              </a:rPr>
              <a:t> с целью 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проведения</a:t>
            </a:r>
            <a:r>
              <a:rPr lang="ru-RU" sz="2000" dirty="0">
                <a:solidFill>
                  <a:schemeClr val="bg1"/>
                </a:solidFill>
              </a:rPr>
              <a:t> контрудара ввёл в бой 3-й воздушно-десантный корпус.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6 августа утром Жолудев отдал приказ атаковать и в результате удара </a:t>
            </a:r>
            <a:r>
              <a:rPr lang="ru-RU" sz="2000" dirty="0" smtClean="0">
                <a:solidFill>
                  <a:schemeClr val="bg1"/>
                </a:solidFill>
              </a:rPr>
              <a:t>бригады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 аэродром и посёлок </a:t>
            </a:r>
            <a:r>
              <a:rPr lang="ru-RU" sz="2000" dirty="0" smtClean="0">
                <a:solidFill>
                  <a:schemeClr val="bg1"/>
                </a:solidFill>
              </a:rPr>
              <a:t>были</a:t>
            </a:r>
            <a:r>
              <a:rPr lang="ru-RU" sz="2000" dirty="0">
                <a:solidFill>
                  <a:schemeClr val="bg1"/>
                </a:solidFill>
              </a:rPr>
              <a:t> освобождены. 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 тот же день немецкие части контратаковали позиции десантников. В ходе одной из атак группа </a:t>
            </a:r>
            <a:r>
              <a:rPr lang="ru-RU" sz="2000" dirty="0" smtClean="0">
                <a:solidFill>
                  <a:schemeClr val="bg1"/>
                </a:solidFill>
              </a:rPr>
              <a:t>немецких</a:t>
            </a:r>
            <a:r>
              <a:rPr lang="ru-RU" sz="2000" dirty="0">
                <a:solidFill>
                  <a:schemeClr val="bg1"/>
                </a:solidFill>
              </a:rPr>
              <a:t> автоматчиков прорвалась к </a:t>
            </a:r>
            <a:r>
              <a:rPr lang="ru-RU" sz="2000" dirty="0" smtClean="0">
                <a:solidFill>
                  <a:schemeClr val="bg1"/>
                </a:solidFill>
              </a:rPr>
              <a:t> КП</a:t>
            </a:r>
            <a:r>
              <a:rPr lang="ru-RU" sz="2000" dirty="0">
                <a:solidFill>
                  <a:schemeClr val="bg1"/>
                </a:solidFill>
              </a:rPr>
              <a:t> бригады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604776"/>
      </p:ext>
    </p:extLst>
  </p:cSld>
  <p:clrMapOvr>
    <a:masterClrMapping/>
  </p:clrMapOvr>
  <p:transition spd="slow" advTm="20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C00000"/>
                </a:solidFill>
              </a:rPr>
              <a:t>П</a:t>
            </a:r>
            <a:r>
              <a:rPr lang="ru-RU" sz="6600" b="1" dirty="0" smtClean="0">
                <a:solidFill>
                  <a:srgbClr val="C00000"/>
                </a:solidFill>
              </a:rPr>
              <a:t>одвиг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988865" cy="5029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 мае 1943 года Виктор Жолудев был назначен на должность командира </a:t>
            </a:r>
            <a:r>
              <a:rPr lang="ru-RU" sz="2400" u="sng" dirty="0" smtClean="0">
                <a:solidFill>
                  <a:schemeClr val="bg1"/>
                </a:solidFill>
              </a:rPr>
              <a:t>35го</a:t>
            </a:r>
            <a:r>
              <a:rPr lang="ru-RU" sz="2400" u="sng" dirty="0">
                <a:solidFill>
                  <a:schemeClr val="bg1"/>
                </a:solidFill>
              </a:rPr>
              <a:t> стрелкового </a:t>
            </a:r>
            <a:r>
              <a:rPr lang="ru-RU" sz="2400" u="sng" dirty="0" smtClean="0">
                <a:solidFill>
                  <a:schemeClr val="bg1"/>
                </a:solidFill>
              </a:rPr>
              <a:t>корпуса</a:t>
            </a:r>
            <a:r>
              <a:rPr lang="ru-RU" sz="2400" dirty="0">
                <a:solidFill>
                  <a:schemeClr val="bg1"/>
                </a:solidFill>
              </a:rPr>
              <a:t>. В </a:t>
            </a:r>
            <a:r>
              <a:rPr lang="ru-RU" sz="2400" u="sng" dirty="0">
                <a:solidFill>
                  <a:schemeClr val="bg1"/>
                </a:solidFill>
              </a:rPr>
              <a:t>Курской битве</a:t>
            </a:r>
            <a:r>
              <a:rPr lang="ru-RU" sz="2400" dirty="0">
                <a:solidFill>
                  <a:schemeClr val="bg1"/>
                </a:solidFill>
              </a:rPr>
              <a:t> и </a:t>
            </a:r>
            <a:r>
              <a:rPr lang="ru-RU" sz="2400" u="sng" dirty="0">
                <a:solidFill>
                  <a:schemeClr val="bg1"/>
                </a:solidFill>
              </a:rPr>
              <a:t>операции «Багратион»</a:t>
            </a:r>
            <a:r>
              <a:rPr lang="ru-RU" sz="2400" dirty="0">
                <a:solidFill>
                  <a:schemeClr val="bg1"/>
                </a:solidFill>
              </a:rPr>
              <a:t> корпус наносил удары по уязвимым местам обороны 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противника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u="sng" dirty="0" err="1">
                <a:solidFill>
                  <a:schemeClr val="bg1"/>
                </a:solidFill>
              </a:rPr>
              <a:t>Бобруйской</a:t>
            </a:r>
            <a:r>
              <a:rPr lang="ru-RU" sz="2400" u="sng" dirty="0">
                <a:solidFill>
                  <a:schemeClr val="bg1"/>
                </a:solidFill>
              </a:rPr>
              <a:t> операции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35й</a:t>
            </a:r>
            <a:r>
              <a:rPr lang="ru-RU" sz="2400" dirty="0">
                <a:solidFill>
                  <a:schemeClr val="bg1"/>
                </a:solidFill>
              </a:rPr>
              <a:t> стрелковый корпус входил в состав северной ударной группировки </a:t>
            </a:r>
            <a:r>
              <a:rPr lang="ru-RU" sz="2400" u="sng" dirty="0" smtClean="0">
                <a:solidFill>
                  <a:schemeClr val="bg1"/>
                </a:solidFill>
              </a:rPr>
              <a:t>2го</a:t>
            </a:r>
            <a:r>
              <a:rPr lang="ru-RU" sz="2400" u="sng" dirty="0">
                <a:solidFill>
                  <a:schemeClr val="bg1"/>
                </a:solidFill>
              </a:rPr>
              <a:t> Белорусского фронта</a:t>
            </a:r>
            <a:r>
              <a:rPr lang="ru-RU" sz="2400" dirty="0">
                <a:solidFill>
                  <a:schemeClr val="bg1"/>
                </a:solidFill>
              </a:rPr>
              <a:t>. 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ru-RU" sz="2400" dirty="0">
                <a:solidFill>
                  <a:schemeClr val="bg1"/>
                </a:solidFill>
              </a:rPr>
              <a:t> первый день боёв он прорвал вражескую оборону на всю </a:t>
            </a:r>
            <a:r>
              <a:rPr lang="ru-RU" sz="2400" dirty="0" smtClean="0">
                <a:solidFill>
                  <a:schemeClr val="bg1"/>
                </a:solidFill>
              </a:rPr>
              <a:t>глубину</a:t>
            </a:r>
            <a:r>
              <a:rPr lang="ru-RU" sz="2400" dirty="0">
                <a:solidFill>
                  <a:schemeClr val="bg1"/>
                </a:solidFill>
              </a:rPr>
              <a:t>, а затем форсировал реки </a:t>
            </a:r>
            <a:r>
              <a:rPr lang="ru-RU" sz="2400" u="sng" dirty="0" err="1" smtClean="0">
                <a:solidFill>
                  <a:schemeClr val="bg1"/>
                </a:solidFill>
              </a:rPr>
              <a:t>Друть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u="sng" dirty="0" err="1" smtClean="0">
                <a:solidFill>
                  <a:schemeClr val="bg1"/>
                </a:solidFill>
              </a:rPr>
              <a:t>Ольса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u="sng" dirty="0">
                <a:solidFill>
                  <a:schemeClr val="bg1"/>
                </a:solidFill>
              </a:rPr>
              <a:t>Березина</a:t>
            </a:r>
            <a:r>
              <a:rPr lang="ru-RU" sz="2400" dirty="0">
                <a:solidFill>
                  <a:schemeClr val="bg1"/>
                </a:solidFill>
              </a:rPr>
              <a:t>, овладел 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городами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u="sng" dirty="0" err="1">
                <a:solidFill>
                  <a:schemeClr val="bg1"/>
                </a:solidFill>
              </a:rPr>
              <a:t>Кличев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u="sng" dirty="0">
                <a:solidFill>
                  <a:schemeClr val="bg1"/>
                </a:solidFill>
              </a:rPr>
              <a:t>Березино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u="sng" dirty="0">
                <a:solidFill>
                  <a:schemeClr val="bg1"/>
                </a:solidFill>
              </a:rPr>
              <a:t>Свислочь</a:t>
            </a:r>
            <a:r>
              <a:rPr lang="ru-RU" sz="2400" dirty="0">
                <a:solidFill>
                  <a:schemeClr val="bg1"/>
                </a:solidFill>
              </a:rPr>
              <a:t> и продвинулась за 5 дней 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более</a:t>
            </a:r>
            <a:r>
              <a:rPr lang="ru-RU" sz="2400" dirty="0">
                <a:solidFill>
                  <a:schemeClr val="bg1"/>
                </a:solidFill>
              </a:rPr>
              <a:t> чем на 100 километров.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350348"/>
      </p:ext>
    </p:extLst>
  </p:cSld>
  <p:clrMapOvr>
    <a:masterClrMapping/>
  </p:clrMapOvr>
  <p:transition spd="slow" advTm="2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9/952083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2233102"/>
      </p:ext>
    </p:extLst>
  </p:cSld>
  <p:clrMapOvr>
    <a:masterClrMapping/>
  </p:clrMapOvr>
  <p:transition spd="slow" advTm="20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ea typeface="+mn-lt"/>
                <a:cs typeface="+mn-lt"/>
              </a:rPr>
              <a:t>Памятная плита на месте подвига героя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20888"/>
            <a:ext cx="64052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026842"/>
      </p:ext>
    </p:extLst>
  </p:cSld>
  <p:clrMapOvr>
    <a:masterClrMapping/>
  </p:clrMapOvr>
  <p:transition spd="slow" advTm="20000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43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Я живу на улице героя" Улица Жолудева Виктора Григорьевича </vt:lpstr>
      <vt:lpstr>Слайд 2</vt:lpstr>
      <vt:lpstr>Жолудев Виктор Григорьевич</vt:lpstr>
      <vt:lpstr>Великая Отечественная Война</vt:lpstr>
      <vt:lpstr>Подвиг</vt:lpstr>
      <vt:lpstr>Слайд 6</vt:lpstr>
      <vt:lpstr>Памятная плита на месте подвига героя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лица носит имя Героя  Жолудева Виктора Григорьевича</dc:title>
  <dc:creator>музыка</dc:creator>
  <cp:lastModifiedBy>PC</cp:lastModifiedBy>
  <cp:revision>13</cp:revision>
  <dcterms:created xsi:type="dcterms:W3CDTF">2022-04-14T17:26:21Z</dcterms:created>
  <dcterms:modified xsi:type="dcterms:W3CDTF">2022-04-18T08:24:51Z</dcterms:modified>
</cp:coreProperties>
</file>